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1.jpeg"/><Relationship Id="rId5" Type="http://schemas.openxmlformats.org/officeDocument/2006/relationships/image" Target="../media/image8.png"/><Relationship Id="rId6" Type="http://schemas.openxmlformats.org/officeDocument/2006/relationships/image" Target="../media/image1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Aquatic food supply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Something smells fishy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02665" y="2348718"/>
            <a:ext cx="5179834" cy="5667659"/>
          </a:xfrm>
          <a:prstGeom prst="rect">
            <a:avLst/>
          </a:prstGeom>
        </p:spPr>
      </p:pic>
      <p:sp>
        <p:nvSpPr>
          <p:cNvPr id="155" name="Shape 155"/>
          <p:cNvSpPr/>
          <p:nvPr>
            <p:ph type="title"/>
          </p:nvPr>
        </p:nvSpPr>
        <p:spPr>
          <a:xfrm>
            <a:off x="1270000" y="253999"/>
            <a:ext cx="10464800" cy="967054"/>
          </a:xfrm>
          <a:prstGeom prst="rect">
            <a:avLst/>
          </a:prstGeom>
        </p:spPr>
        <p:txBody>
          <a:bodyPr/>
          <a:lstStyle>
            <a:lvl1pPr defTabSz="560831">
              <a:defRPr sz="6240"/>
            </a:lvl1pPr>
          </a:lstStyle>
          <a:p>
            <a:pPr/>
            <a:r>
              <a:t>Japanese “Research” whaling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338666" y="1583266"/>
            <a:ext cx="6980107" cy="7465087"/>
          </a:xfrm>
          <a:prstGeom prst="rect">
            <a:avLst/>
          </a:prstGeom>
        </p:spPr>
        <p:txBody>
          <a:bodyPr/>
          <a:lstStyle/>
          <a:p>
            <a:pPr marL="288925" indent="-288925" defTabSz="379729">
              <a:spcBef>
                <a:spcPts val="2400"/>
              </a:spcBef>
              <a:buBlip>
                <a:blip r:embed="rId3"/>
              </a:buBlip>
              <a:defRPr sz="2340"/>
            </a:pPr>
            <a:r>
              <a:t>Japan's first whaling voyage to the Antarctic took place in the mid-1930s </a:t>
            </a:r>
          </a:p>
          <a:p>
            <a:pPr marL="288925" indent="-288925" defTabSz="379729">
              <a:spcBef>
                <a:spcPts val="2400"/>
              </a:spcBef>
              <a:buBlip>
                <a:blip r:embed="rId3"/>
              </a:buBlip>
              <a:defRPr sz="2340"/>
            </a:pPr>
            <a:r>
              <a:t>Really huge hunts after World War Two. Japan lay in ruins, its population starving. </a:t>
            </a:r>
          </a:p>
          <a:p>
            <a:pPr marL="288925" indent="-288925" defTabSz="379729">
              <a:spcBef>
                <a:spcPts val="2400"/>
              </a:spcBef>
              <a:buBlip>
                <a:blip r:embed="rId3"/>
              </a:buBlip>
              <a:defRPr sz="2340"/>
            </a:pPr>
            <a:r>
              <a:t>From the late 1940s to the mid-1960s whale meat was the single biggest source of meat in Japan. At its peak in 1964 Japan killed more than 24,000 whales in one year.</a:t>
            </a:r>
          </a:p>
          <a:p>
            <a:pPr marL="288925" indent="-288925" defTabSz="379729">
              <a:spcBef>
                <a:spcPts val="2400"/>
              </a:spcBef>
              <a:buBlip>
                <a:blip r:embed="rId3"/>
              </a:buBlip>
              <a:defRPr sz="2340"/>
            </a:pPr>
            <a:r>
              <a:t>The International Whaling Commission (IWC) moratorium on commercial whaling went into effect in 1986. - Japan continued to hunt whales using the scientific research provision in the agreement,</a:t>
            </a:r>
          </a:p>
          <a:p>
            <a:pPr marL="288925" indent="-288925" defTabSz="379729">
              <a:spcBef>
                <a:spcPts val="2400"/>
              </a:spcBef>
              <a:buBlip>
                <a:blip r:embed="rId3"/>
              </a:buBlip>
              <a:defRPr sz="2340"/>
            </a:pPr>
            <a:r>
              <a:t>But the International Court of Justice (ICJ), In 2014, ruled that there was no scientific case for Japan's programme and ordered Tokyo to stop.</a:t>
            </a:r>
          </a:p>
          <a:p>
            <a:pPr marL="288925" indent="-288925" defTabSz="379729">
              <a:spcBef>
                <a:spcPts val="2400"/>
              </a:spcBef>
              <a:buBlip>
                <a:blip r:embed="rId3"/>
              </a:buBlip>
              <a:defRPr sz="2340"/>
            </a:pPr>
            <a:r>
              <a:t>For a year Japan stopped. But last year it sent its fleet to sea again insisting that its new, smaller, Antarctic whaling programme satisfies the ICJ's requirements.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270000" y="254000"/>
            <a:ext cx="10464800" cy="1172383"/>
          </a:xfrm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Indigenous Inuit Whale Hunts</a:t>
            </a:r>
          </a:p>
        </p:txBody>
      </p:sp>
      <p:sp>
        <p:nvSpPr>
          <p:cNvPr id="159" name="Shape 159"/>
          <p:cNvSpPr/>
          <p:nvPr>
            <p:ph type="body" sz="half" idx="1"/>
          </p:nvPr>
        </p:nvSpPr>
        <p:spPr>
          <a:xfrm>
            <a:off x="630132" y="1457652"/>
            <a:ext cx="6024848" cy="7901315"/>
          </a:xfrm>
          <a:prstGeom prst="rect">
            <a:avLst/>
          </a:prstGeom>
        </p:spPr>
        <p:txBody>
          <a:bodyPr/>
          <a:lstStyle/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For the Inuit people living in the polar regions of North America, whaling is a way of life, a central part of their culture that provides a vital source of protein in their diet.</a:t>
            </a:r>
          </a:p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The remoteness of the Inuit - hold on to their traditional ways but offers few other options.</a:t>
            </a:r>
          </a:p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The hunt in is usually carried out in small wooden boats covered in seal-skin</a:t>
            </a:r>
          </a:p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Ceremonies and festivals take place while the whale is landed.</a:t>
            </a:r>
          </a:p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Everything is used except for the guts. Bones are left in the sun to bleach and are used in ceremonies or as tourist attractions.</a:t>
            </a:r>
          </a:p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The Inuit of Nunavut have only killed five bowhead whales since 1991, under a strict quota from the Canadian Government which  left the IWC in 1982, partly as a result of pressure from the Inuit.</a:t>
            </a:r>
          </a:p>
          <a:p>
            <a:pPr marL="262254" indent="-262254" defTabSz="344677">
              <a:spcBef>
                <a:spcPts val="2200"/>
              </a:spcBef>
              <a:buBlip>
                <a:blip r:embed="rId2"/>
              </a:buBlip>
              <a:defRPr sz="2124"/>
            </a:pPr>
            <a:r>
              <a:t>Canada believes such a limited harvest is sustainable - there are an estimated 600 bowhead whales in Canadian waters.</a:t>
            </a:r>
          </a:p>
        </p:txBody>
      </p:sp>
      <p:pic>
        <p:nvPicPr>
          <p:cNvPr id="160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0" t="26425" r="0" b="2759"/>
          <a:stretch>
            <a:fillRect/>
          </a:stretch>
        </p:blipFill>
        <p:spPr>
          <a:xfrm>
            <a:off x="7477491" y="1693498"/>
            <a:ext cx="4713584" cy="3337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8922" y="5298332"/>
            <a:ext cx="5389332" cy="3397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270000" y="254000"/>
            <a:ext cx="10464800" cy="942736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Solutions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974939" y="1395226"/>
            <a:ext cx="11462155" cy="7399102"/>
          </a:xfrm>
          <a:prstGeom prst="rect">
            <a:avLst/>
          </a:prstGeom>
        </p:spPr>
        <p:txBody>
          <a:bodyPr/>
          <a:lstStyle/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Indigenous fishing systems: line casting, spear fishing, cast nets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Catch sharing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Better regulations and management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Bans or tariffs on unsustainable fishing practices and it’s products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Moratoriums, Quotas and Closed season practices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Removal of subsidies 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Marine reserve development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t>Consumer Awareness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1270000" y="254000"/>
            <a:ext cx="10464800" cy="154860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Aquaculture / Fish farming</a:t>
            </a:r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832378" y="1714500"/>
            <a:ext cx="11658470" cy="1548607"/>
          </a:xfrm>
          <a:prstGeom prst="rect">
            <a:avLst/>
          </a:prstGeom>
        </p:spPr>
        <p:txBody>
          <a:bodyPr/>
          <a:lstStyle>
            <a:lvl1pPr marL="413384" indent="-413384" defTabSz="543305">
              <a:spcBef>
                <a:spcPts val="3500"/>
              </a:spcBef>
              <a:buBlip>
                <a:blip r:embed="rId2"/>
              </a:buBlip>
              <a:defRPr sz="3348"/>
            </a:lvl1pPr>
          </a:lstStyle>
          <a:p>
            <a:pPr/>
            <a:r>
              <a:t>Also known as fish or shellfish farming; refers to the breeding, rearing, and harvesting of plants and animals in all types of water environments including ponds, rivers, lakes, and the ocean.</a:t>
            </a:r>
          </a:p>
        </p:txBody>
      </p:sp>
      <p:pic>
        <p:nvPicPr>
          <p:cNvPr id="168" name="Screen Shot 2017-02-04 at 11.10.0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01" y="3518716"/>
            <a:ext cx="7576101" cy="590886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819678" y="3310466"/>
            <a:ext cx="3828987" cy="538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</a:lstStyle>
          <a:p>
            <a:pPr/>
            <a:r>
              <a:t>Aquaculture, probably the fastest growing food-producing sector, now accounts for nearly 50 percent of the world's food fish.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7067776" y="539758"/>
            <a:ext cx="5287435" cy="4366745"/>
          </a:xfrm>
          <a:prstGeom prst="rect">
            <a:avLst/>
          </a:prstGeom>
        </p:spPr>
      </p:pic>
      <p:pic>
        <p:nvPicPr>
          <p:cNvPr id="172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099603" y="5106463"/>
            <a:ext cx="5287435" cy="4366746"/>
          </a:xfrm>
          <a:prstGeom prst="rect">
            <a:avLst/>
          </a:prstGeom>
        </p:spPr>
      </p:pic>
      <p:grpSp>
        <p:nvGrpSpPr>
          <p:cNvPr id="175" name="Group 175"/>
          <p:cNvGrpSpPr/>
          <p:nvPr/>
        </p:nvGrpSpPr>
        <p:grpSpPr>
          <a:xfrm rot="21600000">
            <a:off x="1115709" y="563004"/>
            <a:ext cx="5287435" cy="4366746"/>
            <a:chOff x="0" y="0"/>
            <a:chExt cx="5287433" cy="4366745"/>
          </a:xfrm>
        </p:grpSpPr>
        <p:pic>
          <p:nvPicPr>
            <p:cNvPr id="174" name="pasted-image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561" r="0" b="561"/>
            <a:stretch>
              <a:fillRect/>
            </a:stretch>
          </p:blipFill>
          <p:spPr>
            <a:xfrm>
              <a:off x="12700" y="318619"/>
              <a:ext cx="5262034" cy="39465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287434" cy="4366747"/>
            </a:xfrm>
            <a:prstGeom prst="rect">
              <a:avLst/>
            </a:prstGeom>
            <a:effectLst/>
          </p:spPr>
        </p:pic>
      </p:grpSp>
      <p:grpSp>
        <p:nvGrpSpPr>
          <p:cNvPr id="178" name="Group 178"/>
          <p:cNvGrpSpPr/>
          <p:nvPr/>
        </p:nvGrpSpPr>
        <p:grpSpPr>
          <a:xfrm rot="21600000">
            <a:off x="1147536" y="5129709"/>
            <a:ext cx="5287435" cy="4366746"/>
            <a:chOff x="0" y="0"/>
            <a:chExt cx="5287433" cy="4366744"/>
          </a:xfrm>
        </p:grpSpPr>
        <p:pic>
          <p:nvPicPr>
            <p:cNvPr id="177" name="pasted-image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5767" t="0" r="15767" b="0"/>
            <a:stretch>
              <a:fillRect/>
            </a:stretch>
          </p:blipFill>
          <p:spPr>
            <a:xfrm>
              <a:off x="12700" y="318619"/>
              <a:ext cx="5262034" cy="39465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287435" cy="4366745"/>
            </a:xfrm>
            <a:prstGeom prst="rect">
              <a:avLst/>
            </a:prstGeom>
            <a:effectLst/>
          </p:spPr>
        </p:pic>
      </p:grpSp>
      <p:sp>
        <p:nvSpPr>
          <p:cNvPr id="179" name="Shape 179"/>
          <p:cNvSpPr/>
          <p:nvPr/>
        </p:nvSpPr>
        <p:spPr>
          <a:xfrm>
            <a:off x="2009393" y="143933"/>
            <a:ext cx="30170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Earthen Ponds</a:t>
            </a:r>
          </a:p>
        </p:txBody>
      </p:sp>
      <p:sp>
        <p:nvSpPr>
          <p:cNvPr id="180" name="Shape 180"/>
          <p:cNvSpPr/>
          <p:nvPr/>
        </p:nvSpPr>
        <p:spPr>
          <a:xfrm>
            <a:off x="2593085" y="4919133"/>
            <a:ext cx="184962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Net Pens</a:t>
            </a:r>
          </a:p>
        </p:txBody>
      </p:sp>
      <p:sp>
        <p:nvSpPr>
          <p:cNvPr id="181" name="Shape 181"/>
          <p:cNvSpPr/>
          <p:nvPr/>
        </p:nvSpPr>
        <p:spPr>
          <a:xfrm>
            <a:off x="8664328" y="4800599"/>
            <a:ext cx="215798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Raceways</a:t>
            </a:r>
          </a:p>
        </p:txBody>
      </p:sp>
      <p:sp>
        <p:nvSpPr>
          <p:cNvPr id="182" name="Shape 182"/>
          <p:cNvSpPr/>
          <p:nvPr/>
        </p:nvSpPr>
        <p:spPr>
          <a:xfrm>
            <a:off x="7553078" y="143933"/>
            <a:ext cx="438048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Recirculating system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 of aquaculture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1270000" y="2768600"/>
            <a:ext cx="11182416" cy="5715000"/>
          </a:xfrm>
          <a:prstGeom prst="rect">
            <a:avLst/>
          </a:prstGeom>
        </p:spPr>
        <p:txBody>
          <a:bodyPr/>
          <a:lstStyle/>
          <a:p>
            <a:pPr marL="333375" indent="-333375" defTabSz="438150">
              <a:spcBef>
                <a:spcPts val="2800"/>
              </a:spcBef>
              <a:buBlip>
                <a:blip r:embed="rId2"/>
              </a:buBlip>
              <a:defRPr sz="2700"/>
            </a:pPr>
            <a:r>
              <a:t>Effluent from the fish stocks, nutrients and uneaten food will decrease water quality</a:t>
            </a:r>
          </a:p>
          <a:p>
            <a:pPr marL="333375" indent="-333375" defTabSz="438150">
              <a:spcBef>
                <a:spcPts val="2800"/>
              </a:spcBef>
              <a:buBlip>
                <a:blip r:embed="rId2"/>
              </a:buBlip>
              <a:defRPr sz="2700"/>
            </a:pPr>
            <a:r>
              <a:t>Steroids and hormones used on the fish stocks can affect the wild fish nearby.</a:t>
            </a:r>
          </a:p>
          <a:p>
            <a:pPr marL="333375" indent="-333375" defTabSz="438150">
              <a:spcBef>
                <a:spcPts val="2800"/>
              </a:spcBef>
              <a:buBlip>
                <a:blip r:embed="rId2"/>
              </a:buBlip>
              <a:defRPr sz="2700"/>
            </a:pPr>
            <a:r>
              <a:t>Invasive species may get loose and out compete the local wild fish stocks</a:t>
            </a:r>
          </a:p>
          <a:p>
            <a:pPr marL="333375" indent="-333375" defTabSz="438150">
              <a:spcBef>
                <a:spcPts val="2800"/>
              </a:spcBef>
              <a:buBlip>
                <a:blip r:embed="rId2"/>
              </a:buBlip>
              <a:defRPr sz="2700"/>
            </a:pPr>
            <a:r>
              <a:t>Food requirements are often from fish meal and require fishing from local wild fish stocks. Depletes local fish stocks, affecting local fishing industry</a:t>
            </a:r>
          </a:p>
          <a:p>
            <a:pPr marL="333375" indent="-333375" defTabSz="438150">
              <a:spcBef>
                <a:spcPts val="2800"/>
              </a:spcBef>
              <a:buBlip>
                <a:blip r:embed="rId2"/>
              </a:buBlip>
              <a:defRPr sz="2700"/>
            </a:pPr>
            <a:r>
              <a:t>Water requirements: Intensive fishing requires considerable water inputs</a:t>
            </a:r>
          </a:p>
          <a:p>
            <a:pPr marL="333375" indent="-333375" defTabSz="438150">
              <a:spcBef>
                <a:spcPts val="2800"/>
              </a:spcBef>
              <a:buBlip>
                <a:blip r:embed="rId2"/>
              </a:buBlip>
              <a:defRPr sz="2700"/>
            </a:pPr>
            <a:r>
              <a:t>Energy requirements: Energy used to supply food, maintain pH and temperature, lighting and water velocity.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545" y="237182"/>
            <a:ext cx="12453710" cy="9279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png"/>
          <p:cNvPicPr>
            <a:picLocks noChangeAspect="0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5298" y="1092423"/>
            <a:ext cx="12674376" cy="7568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-2634095" y="706588"/>
            <a:ext cx="10464801" cy="2438401"/>
          </a:xfrm>
          <a:prstGeom prst="rect">
            <a:avLst/>
          </a:prstGeom>
        </p:spPr>
        <p:txBody>
          <a:bodyPr/>
          <a:lstStyle/>
          <a:p>
            <a:pPr/>
            <a:r>
              <a:t>Aquatic </a:t>
            </a:r>
          </a:p>
          <a:p>
            <a:pPr/>
            <a:r>
              <a:t>food web</a:t>
            </a:r>
          </a:p>
        </p:txBody>
      </p:sp>
      <p:pic>
        <p:nvPicPr>
          <p:cNvPr id="127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6650" y="65696"/>
            <a:ext cx="6745608" cy="990312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1248276" y="4101888"/>
            <a:ext cx="443128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Circle the food sources we eat.</a:t>
            </a:r>
          </a:p>
          <a:p>
            <a:pPr>
              <a:defRPr sz="2400"/>
            </a:pPr>
            <a:r>
              <a:t>What trophic do they come from?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2060900" y="5820789"/>
            <a:ext cx="3588862" cy="3330565"/>
            <a:chOff x="0" y="0"/>
            <a:chExt cx="3588861" cy="3330564"/>
          </a:xfrm>
        </p:grpSpPr>
        <p:pic>
          <p:nvPicPr>
            <p:cNvPr id="130" name="pasted-imag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3" t="0" r="13" b="0"/>
            <a:stretch>
              <a:fillRect/>
            </a:stretch>
          </p:blipFill>
          <p:spPr>
            <a:xfrm>
              <a:off x="12700" y="318619"/>
              <a:ext cx="3563462" cy="29103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588862" cy="3330566"/>
            </a:xfrm>
            <a:prstGeom prst="rect">
              <a:avLst/>
            </a:prstGeom>
            <a:effectLst/>
          </p:spPr>
        </p:pic>
      </p:grpSp>
      <p:sp>
        <p:nvSpPr>
          <p:cNvPr id="132" name="Shape 132"/>
          <p:cNvSpPr/>
          <p:nvPr/>
        </p:nvSpPr>
        <p:spPr>
          <a:xfrm>
            <a:off x="6273169" y="6809229"/>
            <a:ext cx="1270001" cy="1270001"/>
          </a:xfrm>
          <a:prstGeom prst="ellipse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10301797" y="1567588"/>
            <a:ext cx="1270001" cy="1270001"/>
          </a:xfrm>
          <a:prstGeom prst="ellipse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10707566" y="4002204"/>
            <a:ext cx="1270001" cy="1270001"/>
          </a:xfrm>
          <a:prstGeom prst="ellipse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8634454" y="4002204"/>
            <a:ext cx="1270001" cy="1270001"/>
          </a:xfrm>
          <a:prstGeom prst="ellipse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6415775" y="2800503"/>
            <a:ext cx="1270001" cy="1270001"/>
          </a:xfrm>
          <a:prstGeom prst="ellipse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4"/>
      <p:bldP build="whole" bldLvl="1" animBg="1" rev="0" advAuto="0" spid="135" grpId="3"/>
      <p:bldP build="whole" bldLvl="1" animBg="1" rev="0" advAuto="0" spid="133" grpId="1"/>
      <p:bldP build="whole" bldLvl="1" animBg="1" rev="0" advAuto="0" spid="136" grpId="2"/>
      <p:bldP build="whole" bldLvl="1" animBg="1" rev="0" advAuto="0" spid="13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270000" y="7233761"/>
            <a:ext cx="10464800" cy="1651001"/>
          </a:xfrm>
          <a:prstGeom prst="rect">
            <a:avLst/>
          </a:prstGeom>
        </p:spPr>
        <p:txBody>
          <a:bodyPr/>
          <a:lstStyle>
            <a:lvl1pPr defTabSz="455675">
              <a:defRPr sz="7410"/>
            </a:lvl1pPr>
          </a:lstStyle>
          <a:p>
            <a:pPr/>
            <a:r>
              <a:t>Upwelling and productivity</a:t>
            </a:r>
          </a:p>
        </p:txBody>
      </p:sp>
      <p:pic>
        <p:nvPicPr>
          <p:cNvPr id="139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34575"/>
            <a:ext cx="10464801" cy="7513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816100"/>
            <a:ext cx="12014201" cy="744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621491" y="855495"/>
            <a:ext cx="562762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Chlorophyll concentrations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-2578545" y="253999"/>
            <a:ext cx="10464801" cy="2438401"/>
          </a:xfrm>
          <a:prstGeom prst="rect">
            <a:avLst/>
          </a:prstGeom>
        </p:spPr>
        <p:txBody>
          <a:bodyPr/>
          <a:lstStyle/>
          <a:p>
            <a:pPr/>
            <a:r>
              <a:t>Fishing </a:t>
            </a:r>
          </a:p>
          <a:p>
            <a:pPr/>
            <a:r>
              <a:t>methods</a:t>
            </a:r>
          </a:p>
        </p:txBody>
      </p:sp>
      <p:pic>
        <p:nvPicPr>
          <p:cNvPr id="145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9723" y="56078"/>
            <a:ext cx="7544514" cy="9641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70000" y="254000"/>
            <a:ext cx="10464800" cy="1215118"/>
          </a:xfrm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/>
            <a:r>
              <a:t>Unsustainable fishing practices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645739" y="1575189"/>
            <a:ext cx="11569510" cy="7813773"/>
          </a:xfrm>
          <a:prstGeom prst="rect">
            <a:avLst/>
          </a:prstGeom>
        </p:spPr>
        <p:txBody>
          <a:bodyPr/>
          <a:lstStyle/>
          <a:p>
            <a:pPr marL="3175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Poor fisheries management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Inadequate fisheries regulations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Lack of implementation/enforcement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Failure to follow scientific advice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Too few no-go areas for fishing</a:t>
            </a:r>
          </a:p>
          <a:p>
            <a:pPr marL="3175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 Pirate fishers that don’t respect fishing laws or agreements</a:t>
            </a:r>
          </a:p>
          <a:p>
            <a:pPr marL="3175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 Massive by-catch of juvenile fish and other marine species</a:t>
            </a:r>
          </a:p>
          <a:p>
            <a:pPr marL="3175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 Subsidies that keep too many boats on the water</a:t>
            </a:r>
          </a:p>
          <a:p>
            <a:pPr marL="3175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 Unfair Fisheries Partnership Agreements that allow foreign fleets to overfish in the waters of developing countries</a:t>
            </a:r>
          </a:p>
          <a:p>
            <a:pPr marL="3175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 Destructive fishing practices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Bottom trawling 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dynamite fishing</a:t>
            </a: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2300"/>
            </a:pPr>
            <a:r>
              <a:t>Ghost fishing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269999" y="51115"/>
            <a:ext cx="10464801" cy="2438401"/>
          </a:xfrm>
          <a:prstGeom prst="rect">
            <a:avLst/>
          </a:prstGeom>
        </p:spPr>
        <p:txBody>
          <a:bodyPr/>
          <a:lstStyle/>
          <a:p>
            <a:pPr/>
            <a:r>
              <a:t>Blue fin Tuna: Casestudy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380428" y="2019300"/>
            <a:ext cx="7494055" cy="7213601"/>
          </a:xfrm>
          <a:prstGeom prst="rect">
            <a:avLst/>
          </a:prstGeom>
        </p:spPr>
        <p:txBody>
          <a:bodyPr/>
          <a:lstStyle/>
          <a:p>
            <a:pPr marL="288925" indent="-288925" defTabSz="379729">
              <a:spcBef>
                <a:spcPts val="2400"/>
              </a:spcBef>
              <a:buBlip>
                <a:blip r:embed="rId2"/>
              </a:buBlip>
              <a:defRPr sz="2340"/>
            </a:pPr>
            <a:r>
              <a:t>This fish is one of the largest and fastest on Earth. It is known for its delicious meat, which is often enjoyed raw, as sushi. </a:t>
            </a:r>
          </a:p>
          <a:p>
            <a:pPr marL="288925" indent="-288925" defTabSz="379729">
              <a:spcBef>
                <a:spcPts val="2400"/>
              </a:spcBef>
              <a:buBlip>
                <a:blip r:embed="rId2"/>
              </a:buBlip>
              <a:defRPr sz="2340"/>
            </a:pPr>
            <a:r>
              <a:t>Today’s spawning population of bluefin tuna is estimated at 21 to 29 percent of its population in 1970. </a:t>
            </a:r>
          </a:p>
          <a:p>
            <a:pPr marL="288925" indent="-288925" defTabSz="379729">
              <a:spcBef>
                <a:spcPts val="2400"/>
              </a:spcBef>
              <a:buBlip>
                <a:blip r:embed="rId2"/>
              </a:buBlip>
              <a:defRPr sz="2340"/>
            </a:pPr>
            <a:r>
              <a:t>In 2013, Kiyoshi Kimura, the owner of a Japanese sushi restaurant chain, paid $1.76 million for the first bluefin at Tsukiji, which weighed 489 pounds.</a:t>
            </a:r>
          </a:p>
          <a:p>
            <a:pPr marL="288925" indent="-288925" defTabSz="379729">
              <a:spcBef>
                <a:spcPts val="2400"/>
              </a:spcBef>
              <a:buBlip>
                <a:blip r:embed="rId2"/>
              </a:buBlip>
              <a:defRPr sz="2340"/>
            </a:pPr>
            <a:r>
              <a:t>Commercial fishers have caught bluefin tuna using purse seining and longlining. Purse seine fishing uses a net to herd fish together and then envelop them by pulling the net’s drawstring. Longlining is a type of fishing in which a very long line—up to 100 kilometers (62 miles). </a:t>
            </a:r>
          </a:p>
          <a:p>
            <a:pPr marL="288925" indent="-288925" defTabSz="379729">
              <a:spcBef>
                <a:spcPts val="2400"/>
              </a:spcBef>
              <a:buBlip>
                <a:blip r:embed="rId2"/>
              </a:buBlip>
              <a:defRPr sz="2340"/>
            </a:pPr>
            <a:r>
              <a:t>Purse seining, longlining, and many other types of fishing can also result in a lot of by-catch, the capture of unintended species. Longlines intended to catch bluefin tuna, for instance, can ensnare birds, sea turtles, and other fish such as swordfish. </a:t>
            </a:r>
          </a:p>
        </p:txBody>
      </p:sp>
      <p:pic>
        <p:nvPicPr>
          <p:cNvPr id="152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9663" y="4028082"/>
            <a:ext cx="5001449" cy="3018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