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463966" y="6245225"/>
            <a:ext cx="312068" cy="29898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40639" marR="40639" indent="228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40639" marR="40639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40639" marR="40639" indent="685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40639" marR="40639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40639" marR="40639" indent="1143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40639" marR="40639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40639" marR="40639" indent="1600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40639" marR="40639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ozonelayer.noaa.gov/science/regions.jpeg" TargetMode="Externa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>
              <a:defRPr b="1" sz="4000"/>
            </a:pPr>
            <a:r>
              <a:t>5.6 Depletion of Stratospheric Ozone</a:t>
            </a:r>
            <a:br/>
          </a:p>
        </p:txBody>
      </p:sp>
      <p:sp>
        <p:nvSpPr>
          <p:cNvPr id="23" name="Shape 23"/>
          <p:cNvSpPr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/>
          <a:p>
            <a:pPr marL="40639" indent="0" algn="ctr">
              <a:buClr>
                <a:srgbClr val="000000"/>
              </a:buClr>
              <a:buSzTx/>
              <a:buFont typeface="Arial"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Polar stratospheric clouds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139700" y="1409700"/>
            <a:ext cx="8864600" cy="5257801"/>
          </a:xfrm>
          <a:prstGeom prst="rect">
            <a:avLst/>
          </a:prstGeom>
        </p:spPr>
        <p:txBody>
          <a:bodyPr/>
          <a:lstStyle/>
          <a:p>
            <a:pPr/>
            <a:r>
              <a:t>PSCs are part of the reason why the ozone hole is greater in polar regions. </a:t>
            </a:r>
          </a:p>
          <a:p>
            <a:pPr/>
            <a:r>
              <a:t>You need a recipe for this to occur.</a:t>
            </a:r>
          </a:p>
          <a:p>
            <a:pPr lvl="1"/>
            <a:r>
              <a:t>Methane (CH4) from anaerobic digestion</a:t>
            </a:r>
          </a:p>
          <a:p>
            <a:pPr lvl="1"/>
            <a:r>
              <a:t>CFCs from our known sources</a:t>
            </a:r>
          </a:p>
          <a:p>
            <a:pPr lvl="1"/>
            <a:r>
              <a:t>Ozone from the breaking and bonding of oxygen.</a:t>
            </a:r>
          </a:p>
          <a:p>
            <a:pPr lvl="1"/>
            <a:r>
              <a:t>Nitrogen Dioxide (NO2) from emissions</a:t>
            </a:r>
          </a:p>
          <a:p>
            <a:pPr/>
            <a:r>
              <a:t>These react to create the inert substances of Hydrochloric Acid and Chlorine Nitrate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52" name="bulletin2015_ozone4.jpg"/>
          <p:cNvPicPr>
            <a:picLocks noChangeAspect="1"/>
          </p:cNvPicPr>
          <p:nvPr/>
        </p:nvPicPr>
        <p:blipFill>
          <a:blip r:embed="rId2">
            <a:extLst/>
          </a:blip>
          <a:srcRect l="0" t="0" r="0" b="50739"/>
          <a:stretch>
            <a:fillRect/>
          </a:stretch>
        </p:blipFill>
        <p:spPr>
          <a:xfrm>
            <a:off x="762000" y="2075805"/>
            <a:ext cx="7620000" cy="301545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xit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1"/>
      <p:bldP build="whole" bldLvl="1" animBg="1" rev="0" advAuto="0" spid="50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These inert substances remain trapped in the polar regions because of the atmospheric circulation patterns and rotation of the Earth.</a:t>
            </a:r>
          </a:p>
          <a:p>
            <a:pPr/>
            <a:r>
              <a:t>Over time, more and more of these substances collect. 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xfrm>
            <a:off x="7470564" y="6245225"/>
            <a:ext cx="298872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57" name="GeneralCirculatio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8000" y="38100"/>
            <a:ext cx="8128000" cy="6781800"/>
          </a:xfrm>
          <a:prstGeom prst="rect">
            <a:avLst/>
          </a:prstGeom>
        </p:spPr>
      </p:pic>
      <p:pic>
        <p:nvPicPr>
          <p:cNvPr id="58" name="antarctica-circulation-en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2900" y="298450"/>
            <a:ext cx="5715000" cy="62611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" grpId="1"/>
      <p:bldP build="whole" bldLvl="1" animBg="1" rev="0" advAuto="0" spid="57" grpId="2"/>
      <p:bldP build="whole" bldLvl="1" animBg="1" rev="0" advAuto="0" spid="58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idx="1"/>
          </p:nvPr>
        </p:nvSpPr>
        <p:spPr>
          <a:xfrm>
            <a:off x="254000" y="939800"/>
            <a:ext cx="8229600" cy="5257800"/>
          </a:xfrm>
          <a:prstGeom prst="rect">
            <a:avLst/>
          </a:prstGeom>
        </p:spPr>
        <p:txBody>
          <a:bodyPr/>
          <a:lstStyle/>
          <a:p>
            <a:pPr/>
            <a:r>
              <a:t>During the winter months when the temperatures drop below -80 degrees celsius, ice clouds form. </a:t>
            </a:r>
          </a:p>
          <a:p>
            <a:pPr/>
            <a:r>
              <a:t>These clouds provide the surface for the slow reaction between HCl + ClONO2 </a:t>
            </a:r>
          </a:p>
          <a:p>
            <a:pPr/>
            <a:r>
              <a:t>This releases the relatively harmless Cl2 back into the atmosphere, while the Nitric Acid freezes to the cloud. </a:t>
            </a:r>
          </a:p>
          <a:p>
            <a:pPr/>
            <a:r>
              <a:t>When the sun comes back out, the Cl2 disassociates into 2 x Cl, attacking the O3</a:t>
            </a: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62" name="bulletin2015_ozone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8800" y="368300"/>
            <a:ext cx="7620000" cy="6121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xit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1"/>
      <p:bldP build="whole" bldLvl="1" animBg="1" rev="0" advAuto="0" spid="60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457200" y="63500"/>
            <a:ext cx="8229600" cy="156527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Some effects on plant and animal tissue as UV radiation increases</a:t>
            </a:r>
            <a:br/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611187" y="1628775"/>
            <a:ext cx="8229601" cy="5229225"/>
          </a:xfrm>
          <a:prstGeom prst="rect">
            <a:avLst/>
          </a:prstGeom>
        </p:spPr>
        <p:txBody>
          <a:bodyPr/>
          <a:lstStyle/>
          <a:p>
            <a:pPr marL="742768" indent="-244928">
              <a:lnSpc>
                <a:spcPct val="80000"/>
              </a:lnSpc>
              <a:defRPr sz="2400"/>
            </a:pPr>
            <a:r>
              <a:t>decrease in agricultural yields and a decrease in overall forest productivity</a:t>
            </a:r>
          </a:p>
          <a:p>
            <a:pPr marL="742768" indent="-244928">
              <a:lnSpc>
                <a:spcPct val="80000"/>
              </a:lnSpc>
              <a:defRPr sz="2400"/>
            </a:pPr>
            <a:r>
              <a:t>cellular/DNA damage to fish larvae, plankton and other organisms at the bottom of food webs thus affecting all higher trophic levels in the food web.</a:t>
            </a:r>
          </a:p>
          <a:p>
            <a:pPr marL="742768" indent="-244928">
              <a:lnSpc>
                <a:spcPct val="80000"/>
              </a:lnSpc>
              <a:defRPr sz="2400"/>
            </a:pPr>
            <a:r>
              <a:t>Increase in the rate of skin cancer (a decrease in 1% in the ozone layer is predicted to increase skin cancers by 10%.)</a:t>
            </a:r>
          </a:p>
          <a:p>
            <a:pPr marL="742768" indent="-244928">
              <a:lnSpc>
                <a:spcPct val="80000"/>
              </a:lnSpc>
              <a:defRPr sz="2400"/>
            </a:pPr>
            <a:r>
              <a:t>Increase in Xeroderma pigmentosum</a:t>
            </a:r>
          </a:p>
          <a:p>
            <a:pPr marL="742768" indent="-244928">
              <a:lnSpc>
                <a:spcPct val="80000"/>
              </a:lnSpc>
              <a:defRPr sz="2400"/>
            </a:pPr>
            <a:r>
              <a:t>Increase in cataracts and changes in the retina, in mammals. Sheep and cattle in Argentina and Chile are already suffering from this effect.</a:t>
            </a:r>
          </a:p>
          <a:p>
            <a:pPr marL="742768" indent="-244928">
              <a:lnSpc>
                <a:spcPct val="80000"/>
              </a:lnSpc>
              <a:defRPr sz="2400"/>
            </a:pPr>
            <a:r>
              <a:t>Suppresses and depresses the immune systems in mammals.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57200" y="-187326"/>
            <a:ext cx="8229600" cy="1968501"/>
          </a:xfrm>
          <a:prstGeom prst="rect">
            <a:avLst/>
          </a:prstGeom>
        </p:spPr>
        <p:txBody>
          <a:bodyPr/>
          <a:lstStyle/>
          <a:p>
            <a:pPr>
              <a:defRPr sz="4000"/>
            </a:pPr>
            <a:br/>
            <a:r>
              <a:t>Brief history and status at this point in time:</a:t>
            </a:r>
            <a:br/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42768" indent="-244928">
              <a:lnSpc>
                <a:spcPct val="90000"/>
              </a:lnSpc>
              <a:defRPr sz="2400"/>
            </a:pPr>
            <a:r>
              <a:t>1978- U.S. banned CFC's as propellants in aerosol products</a:t>
            </a:r>
          </a:p>
          <a:p>
            <a:pPr marL="742768" indent="-244928">
              <a:lnSpc>
                <a:spcPct val="90000"/>
              </a:lnSpc>
              <a:defRPr sz="2400"/>
            </a:pPr>
            <a:r>
              <a:t>1985 British Antarctic Expedition reports holes in the Ozone layer </a:t>
            </a:r>
          </a:p>
          <a:p>
            <a:pPr marL="742768" indent="-244928">
              <a:lnSpc>
                <a:spcPct val="90000"/>
              </a:lnSpc>
              <a:defRPr sz="2400"/>
            </a:pPr>
            <a:r>
              <a:t>1987- "Montreal Protocol on Substances that deplete the Ozone Layer" </a:t>
            </a:r>
          </a:p>
          <a:p>
            <a:pPr marL="742768" indent="-244928">
              <a:lnSpc>
                <a:spcPct val="90000"/>
              </a:lnSpc>
              <a:defRPr sz="2400"/>
            </a:pPr>
            <a:r>
              <a:t>1990 - London protocol - International conference to control these chemicals. Signed by U.S. and 22 other countries. Limited production and use of CFC's </a:t>
            </a:r>
          </a:p>
          <a:p>
            <a:pPr marL="742768" indent="-244928">
              <a:lnSpc>
                <a:spcPct val="90000"/>
              </a:lnSpc>
              <a:defRPr sz="2400"/>
            </a:pPr>
            <a:r>
              <a:t>50% reduction in CFC production worldwide by 2000 </a:t>
            </a:r>
          </a:p>
          <a:p>
            <a:pPr marL="742768" indent="-244928">
              <a:lnSpc>
                <a:spcPct val="90000"/>
              </a:lnSpc>
              <a:defRPr sz="2400"/>
            </a:pPr>
            <a:r>
              <a:t>Now signed by over 90 nations </a:t>
            </a:r>
          </a:p>
          <a:p>
            <a:pPr marL="742768" indent="-244928">
              <a:lnSpc>
                <a:spcPct val="90000"/>
              </a:lnSpc>
              <a:defRPr sz="2400"/>
            </a:pPr>
            <a:r>
              <a:t>Revised to require the virtual phaseout of CFC production by 1996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t>Alternatives and replacements for CFC’s with pros and cons. </a:t>
            </a:r>
            <a:br/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Clr>
                <a:srgbClr val="000000"/>
              </a:buClr>
              <a:buSzTx/>
              <a:buFont typeface="Arial"/>
              <a:buNone/>
              <a:defRPr sz="1600"/>
            </a:pPr>
            <a:r>
              <a:t>HCFCs (hydrochloroflurocarbons) </a:t>
            </a:r>
          </a:p>
          <a:p>
            <a:pPr marL="661125" indent="-163285">
              <a:lnSpc>
                <a:spcPct val="80000"/>
              </a:lnSpc>
              <a:defRPr sz="1600"/>
            </a:pPr>
            <a:r>
              <a:t>Positive aspect -break down more quickly in the atmosphere posing less danger to the ozone layer </a:t>
            </a:r>
          </a:p>
          <a:p>
            <a:pPr marL="661125" indent="-163285">
              <a:lnSpc>
                <a:spcPct val="80000"/>
              </a:lnSpc>
              <a:defRPr sz="1600"/>
            </a:pPr>
            <a:r>
              <a:t>Negative aspect -if overused they could cause damage to the ozone layer in the same way as CFC’s. Redesigned appliances could use more energy than the original models.</a:t>
            </a:r>
          </a:p>
          <a:p>
            <a:pPr>
              <a:lnSpc>
                <a:spcPct val="80000"/>
              </a:lnSpc>
              <a:buClr>
                <a:srgbClr val="000000"/>
              </a:buClr>
              <a:buSzTx/>
              <a:buFont typeface="Arial"/>
              <a:buNone/>
              <a:defRPr sz="1600"/>
            </a:pPr>
            <a:r>
              <a:t>HFCs (hydrofluorocarbons) </a:t>
            </a:r>
          </a:p>
          <a:p>
            <a:pPr marL="661125" indent="-163285">
              <a:lnSpc>
                <a:spcPct val="80000"/>
              </a:lnSpc>
              <a:defRPr sz="1600"/>
            </a:pPr>
            <a:r>
              <a:t>Positive aspect-do not contain chlorine and are therefore safe for the ozone layer</a:t>
            </a:r>
          </a:p>
          <a:p>
            <a:pPr marL="661125" indent="-163285">
              <a:lnSpc>
                <a:spcPct val="80000"/>
              </a:lnSpc>
              <a:defRPr sz="1600"/>
            </a:pPr>
            <a:r>
              <a:t>Negative aspect -safety questions such as flammability and toxicity still unclear </a:t>
            </a:r>
          </a:p>
          <a:p>
            <a:pPr>
              <a:lnSpc>
                <a:spcPct val="80000"/>
              </a:lnSpc>
              <a:buClr>
                <a:srgbClr val="000000"/>
              </a:buClr>
              <a:buSzTx/>
              <a:buFont typeface="Arial"/>
              <a:buNone/>
              <a:defRPr sz="1600"/>
            </a:pPr>
            <a:r>
              <a:t>Hydrocarbons (such as butane and propane) </a:t>
            </a:r>
          </a:p>
          <a:p>
            <a:pPr marL="661125" indent="-163285">
              <a:lnSpc>
                <a:spcPct val="80000"/>
              </a:lnSpc>
              <a:defRPr sz="1600"/>
            </a:pPr>
            <a:r>
              <a:t>Positive aspect – they are relatively cheap and readily available </a:t>
            </a:r>
          </a:p>
          <a:p>
            <a:pPr marL="661125" indent="-163285">
              <a:lnSpc>
                <a:spcPct val="80000"/>
              </a:lnSpc>
              <a:defRPr sz="1600"/>
            </a:pPr>
            <a:r>
              <a:t>Negative aspect -can be flammable and poisonous and some increase ground-level pollution </a:t>
            </a:r>
          </a:p>
          <a:p>
            <a:pPr>
              <a:lnSpc>
                <a:spcPct val="80000"/>
              </a:lnSpc>
              <a:buClr>
                <a:srgbClr val="000000"/>
              </a:buClr>
              <a:buSzTx/>
              <a:buFont typeface="Arial"/>
              <a:buNone/>
              <a:defRPr sz="1600"/>
            </a:pPr>
            <a:r>
              <a:t>Ammonia </a:t>
            </a:r>
          </a:p>
          <a:p>
            <a:pPr marL="661125" indent="-163285">
              <a:lnSpc>
                <a:spcPct val="80000"/>
              </a:lnSpc>
              <a:defRPr sz="1600"/>
            </a:pPr>
            <a:r>
              <a:t>Positive aspect -a simple alternative for refrigerators </a:t>
            </a:r>
          </a:p>
          <a:p>
            <a:pPr marL="661125" indent="-163285">
              <a:lnSpc>
                <a:spcPct val="80000"/>
              </a:lnSpc>
              <a:defRPr sz="1600"/>
            </a:pPr>
            <a:r>
              <a:t>Negative aspect -must be handled carefully </a:t>
            </a:r>
          </a:p>
          <a:p>
            <a:pPr>
              <a:lnSpc>
                <a:spcPct val="80000"/>
              </a:lnSpc>
              <a:buClr>
                <a:srgbClr val="000000"/>
              </a:buClr>
              <a:buSzTx/>
              <a:buFont typeface="Arial"/>
              <a:buNone/>
              <a:defRPr sz="1600"/>
            </a:pPr>
            <a:r>
              <a:t>Water (and Steam) </a:t>
            </a:r>
          </a:p>
          <a:p>
            <a:pPr marL="661125" indent="-163285">
              <a:lnSpc>
                <a:spcPct val="80000"/>
              </a:lnSpc>
              <a:defRPr sz="1600"/>
            </a:pPr>
            <a:r>
              <a:t>Positive aspect -effective for some cleaning applications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6" name="regions_figure.png">
            <a:hlinkClick r:id="rId2" invalidUrl="" action="" tgtFrame="" tooltip="" history="1" highlightClick="0" endSnd="0"/>
          </p:cNvPr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012" y="1557337"/>
            <a:ext cx="6980239" cy="4416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9" name="global1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287" y="512762"/>
            <a:ext cx="8027988" cy="63452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the progression of the Ozone hole over the antarctic from 1970 to 1997.</a:t>
            </a:r>
          </a:p>
        </p:txBody>
      </p:sp>
      <p:pic>
        <p:nvPicPr>
          <p:cNvPr id="32" name="1-09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5200" y="2408237"/>
            <a:ext cx="7772401" cy="3654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5" name="cfc1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8887" y="1125537"/>
            <a:ext cx="6408739" cy="5392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8" name="StratosphericChemical_right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65175"/>
            <a:ext cx="8974138" cy="54340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41" name="o3split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312" y="404812"/>
            <a:ext cx="7775576" cy="5832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t>CFC’s can (and in some cases used to) be found in:</a:t>
            </a:r>
            <a:br/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>
              <a:lnSpc>
                <a:spcPct val="90000"/>
              </a:lnSpc>
            </a:pPr>
            <a:r>
              <a:t>aerosol sprays </a:t>
            </a:r>
          </a:p>
          <a:p>
            <a:pPr marL="824411" indent="-326571">
              <a:lnSpc>
                <a:spcPct val="90000"/>
              </a:lnSpc>
            </a:pPr>
            <a:r>
              <a:t>cleaning fluids </a:t>
            </a:r>
          </a:p>
          <a:p>
            <a:pPr marL="824411" indent="-326571">
              <a:lnSpc>
                <a:spcPct val="90000"/>
              </a:lnSpc>
            </a:pPr>
            <a:r>
              <a:t>freezers </a:t>
            </a:r>
          </a:p>
          <a:p>
            <a:pPr marL="824411" indent="-326571">
              <a:lnSpc>
                <a:spcPct val="90000"/>
              </a:lnSpc>
            </a:pPr>
            <a:r>
              <a:t>air conditioners </a:t>
            </a:r>
          </a:p>
          <a:p>
            <a:pPr marL="824411" indent="-326571">
              <a:lnSpc>
                <a:spcPct val="90000"/>
              </a:lnSpc>
            </a:pPr>
            <a:r>
              <a:t>refrigerators </a:t>
            </a:r>
          </a:p>
          <a:p>
            <a:pPr marL="824411" indent="-326571">
              <a:lnSpc>
                <a:spcPct val="90000"/>
              </a:lnSpc>
            </a:pPr>
            <a:r>
              <a:t>industrial solvents </a:t>
            </a:r>
          </a:p>
          <a:p>
            <a:pPr marL="824411" indent="-326571">
              <a:lnSpc>
                <a:spcPct val="90000"/>
              </a:lnSpc>
            </a:pPr>
            <a:r>
              <a:t>dehumidifers </a:t>
            </a:r>
          </a:p>
          <a:p>
            <a:pPr marL="824411" indent="-326571">
              <a:lnSpc>
                <a:spcPct val="90000"/>
              </a:lnSpc>
            </a:pPr>
            <a:r>
              <a:t>foam insulation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t>HCFC's are found in:</a:t>
            </a:r>
            <a:br/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heat pumps </a:t>
            </a:r>
          </a:p>
          <a:p>
            <a:pPr marL="824411" indent="-326571"/>
            <a:r>
              <a:t>central air conditioners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